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61" r:id="rId4"/>
    <p:sldId id="260" r:id="rId5"/>
    <p:sldId id="263" r:id="rId6"/>
    <p:sldId id="319" r:id="rId7"/>
    <p:sldId id="264" r:id="rId8"/>
    <p:sldId id="305" r:id="rId9"/>
    <p:sldId id="306" r:id="rId10"/>
    <p:sldId id="302" r:id="rId11"/>
    <p:sldId id="266" r:id="rId12"/>
    <p:sldId id="267" r:id="rId13"/>
    <p:sldId id="303" r:id="rId14"/>
    <p:sldId id="268" r:id="rId15"/>
    <p:sldId id="308" r:id="rId16"/>
    <p:sldId id="310" r:id="rId17"/>
    <p:sldId id="320" r:id="rId18"/>
    <p:sldId id="269" r:id="rId19"/>
    <p:sldId id="321" r:id="rId20"/>
    <p:sldId id="309" r:id="rId21"/>
    <p:sldId id="311" r:id="rId22"/>
    <p:sldId id="312" r:id="rId23"/>
    <p:sldId id="313" r:id="rId24"/>
    <p:sldId id="272" r:id="rId25"/>
    <p:sldId id="273" r:id="rId26"/>
    <p:sldId id="277" r:id="rId27"/>
    <p:sldId id="280" r:id="rId28"/>
    <p:sldId id="281" r:id="rId29"/>
    <p:sldId id="314" r:id="rId30"/>
    <p:sldId id="284" r:id="rId31"/>
    <p:sldId id="322" r:id="rId32"/>
    <p:sldId id="294" r:id="rId33"/>
    <p:sldId id="295" r:id="rId34"/>
    <p:sldId id="323" r:id="rId35"/>
    <p:sldId id="307" r:id="rId36"/>
    <p:sldId id="29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EB4440-547A-4003-8EA7-18A97322BA28}" type="datetimeFigureOut">
              <a:rPr lang="en-029" smtClean="0"/>
              <a:pPr/>
              <a:t>17/10/2019</a:t>
            </a:fld>
            <a:endParaRPr lang="en-029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029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FD00E7-E3DD-4E34-9D30-AA3EA82C2ECE}" type="slidenum">
              <a:rPr lang="en-029" smtClean="0"/>
              <a:pPr/>
              <a:t>‹#›</a:t>
            </a:fld>
            <a:endParaRPr lang="en-029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752599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Administrative Review</a:t>
            </a:r>
            <a:endParaRPr lang="en-029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514600"/>
            <a:ext cx="7772400" cy="3962400"/>
          </a:xfrm>
        </p:spPr>
        <p:txBody>
          <a:bodyPr>
            <a:normAutofit/>
          </a:bodyPr>
          <a:lstStyle/>
          <a:p>
            <a:r>
              <a:rPr lang="en-029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Presenter </a:t>
            </a:r>
          </a:p>
          <a:p>
            <a:r>
              <a:rPr lang="en-029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Marlene Wilson Christie</a:t>
            </a:r>
          </a:p>
          <a:p>
            <a:r>
              <a:rPr lang="en-029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Superintendent of Police</a:t>
            </a:r>
            <a:endParaRPr lang="en-029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Purpose </a:t>
            </a:r>
            <a:r>
              <a:rPr lang="en-US" dirty="0"/>
              <a:t>of </a:t>
            </a:r>
            <a:r>
              <a:rPr lang="en-US" dirty="0" smtClean="0"/>
              <a:t>Admin.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0" dirty="0"/>
              <a:t>Provide recommendation(s) for remedial and or disciplinary action </a:t>
            </a:r>
          </a:p>
          <a:p>
            <a:r>
              <a:rPr lang="en-US" sz="3200" dirty="0"/>
              <a:t>Provide documentation for annual review and assessment by the </a:t>
            </a:r>
            <a:r>
              <a:rPr lang="en-US" sz="3200" dirty="0" smtClean="0"/>
              <a:t>Commissioner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3815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4400" dirty="0" smtClean="0"/>
              <a:t>         Administrative Review </a:t>
            </a:r>
            <a:endParaRPr lang="en-029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Administrative Review is a separate and distinct enquiry from the criminal investigation of an incident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Admin. Review is internal investigation which requires the enquiry to be completed within  (5) five days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Criminal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investigation is external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and usually takes some time to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complete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        Administrative Review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Section 157 of the policy: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Members involved in incidents where a firearm is discharged maybe affect differently. 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Past experience has shown that officers who have not discharged weapons or suffered injury may be traumatized.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(Members not present at on location maybe affected)(Police Emergency staff)</a:t>
            </a:r>
            <a:endParaRPr lang="en-029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Critical Incident Stress Debriefing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All </a:t>
            </a:r>
            <a:r>
              <a:rPr lang="en-US" sz="2800" dirty="0"/>
              <a:t>members who were present or exposed to the incident in anyway </a:t>
            </a:r>
            <a:r>
              <a:rPr lang="en-US" sz="2800" dirty="0" smtClean="0"/>
              <a:t>must </a:t>
            </a:r>
            <a:r>
              <a:rPr lang="en-US" sz="2800" dirty="0"/>
              <a:t>attend a critical incident stress debriefing (CISD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Conducted to Assess </a:t>
            </a:r>
            <a:r>
              <a:rPr lang="en-US" sz="2800" dirty="0"/>
              <a:t>the physical, and </a:t>
            </a:r>
            <a:r>
              <a:rPr lang="en-US" sz="2800" dirty="0" smtClean="0"/>
              <a:t>emotional and psychological </a:t>
            </a:r>
            <a:r>
              <a:rPr lang="en-US" sz="2800" dirty="0"/>
              <a:t>state of the personnel concerned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Conducted </a:t>
            </a:r>
            <a:r>
              <a:rPr lang="en-US" sz="2800" dirty="0"/>
              <a:t>by the  </a:t>
            </a:r>
            <a:r>
              <a:rPr lang="en-US" sz="2800" dirty="0" smtClean="0"/>
              <a:t>Assistant Force </a:t>
            </a:r>
            <a:r>
              <a:rPr lang="en-US" sz="2800" dirty="0"/>
              <a:t>Chaplin or designate for area/Section/Branch within seventy two (72) hours  after the incident</a:t>
            </a:r>
          </a:p>
          <a:p>
            <a:endParaRPr lang="en-US" sz="3200" dirty="0"/>
          </a:p>
          <a:p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 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72956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838200"/>
          </a:xfrm>
        </p:spPr>
        <p:txBody>
          <a:bodyPr>
            <a:normAutofit/>
          </a:bodyPr>
          <a:lstStyle/>
          <a:p>
            <a:r>
              <a:rPr lang="en-029" sz="3600" dirty="0" smtClean="0"/>
              <a:t>Critical Incident Stress Debriefing  (CISD)</a:t>
            </a:r>
            <a:endParaRPr lang="en-029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 smtClean="0"/>
              <a:t>The CISD is to be completed before the Administrative Review is done: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/>
              <a:t>Counsellors  Recommendation and information would be provided to the  Admin Review panel</a:t>
            </a:r>
          </a:p>
          <a:p>
            <a:endParaRPr lang="en-029" sz="2800" dirty="0" smtClean="0"/>
          </a:p>
          <a:p>
            <a:r>
              <a:rPr lang="en-029" sz="2800" dirty="0" smtClean="0"/>
              <a:t>Information  completed on Section D of the Administrative Form  for submission to the Chairman of the AR Panel.</a:t>
            </a:r>
            <a:endParaRPr lang="en-029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Administrative Review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 Administrative Review will be conducted whenever there is an incident where any member of the organization (on or off duty) discharges a firearm. 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The </a:t>
            </a:r>
            <a:r>
              <a:rPr lang="en-US" sz="2800" dirty="0"/>
              <a:t>Commanding Officer of the member involved shall immediately relieve the </a:t>
            </a:r>
            <a:r>
              <a:rPr lang="en-US" sz="2800" dirty="0" smtClean="0"/>
              <a:t>member/ members from </a:t>
            </a:r>
            <a:r>
              <a:rPr lang="en-US" sz="2800" dirty="0"/>
              <a:t>duties in any operational assignment;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2990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Administrative Review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member may either </a:t>
            </a:r>
            <a:r>
              <a:rPr lang="en-US" dirty="0" smtClean="0"/>
              <a:t>be assign  </a:t>
            </a:r>
            <a:r>
              <a:rPr lang="en-US" dirty="0"/>
              <a:t>to some administrative duty </a:t>
            </a:r>
            <a:r>
              <a:rPr lang="en-US" dirty="0" smtClean="0"/>
              <a:t>or he may </a:t>
            </a:r>
            <a:r>
              <a:rPr lang="en-US" dirty="0"/>
              <a:t>relieve the member from all police duties, pending the outcome of the Administrative </a:t>
            </a:r>
            <a:r>
              <a:rPr lang="en-US" dirty="0" smtClean="0"/>
              <a:t>Review.</a:t>
            </a:r>
            <a:endParaRPr lang="en-US" dirty="0" smtClean="0"/>
          </a:p>
          <a:p>
            <a:r>
              <a:rPr lang="en-US" dirty="0" smtClean="0"/>
              <a:t>Where </a:t>
            </a:r>
            <a:r>
              <a:rPr lang="en-US" dirty="0"/>
              <a:t>it is suspected that the member involved in the incident might have </a:t>
            </a:r>
            <a:r>
              <a:rPr lang="en-US" dirty="0" smtClean="0"/>
              <a:t>been under </a:t>
            </a:r>
            <a:r>
              <a:rPr lang="en-US" dirty="0"/>
              <a:t>the influence of drug or alcohol at the time of the incident, the </a:t>
            </a:r>
            <a:r>
              <a:rPr lang="en-US" dirty="0" smtClean="0"/>
              <a:t>commanding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officer </a:t>
            </a:r>
            <a:r>
              <a:rPr lang="en-US" dirty="0"/>
              <a:t>should ensure that such member is subjected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to </a:t>
            </a:r>
            <a:r>
              <a:rPr lang="en-US" dirty="0"/>
              <a:t>drug/breath testing.</a:t>
            </a:r>
          </a:p>
        </p:txBody>
      </p:sp>
    </p:spTree>
    <p:extLst>
      <p:ext uri="{BB962C8B-B14F-4D97-AF65-F5344CB8AC3E}">
        <p14:creationId xmlns:p14="http://schemas.microsoft.com/office/powerpoint/2010/main" val="1204667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Cause report to be forwarded to reach the commissioner of police within 24 hours</a:t>
            </a:r>
          </a:p>
          <a:p>
            <a:r>
              <a:rPr lang="en-US" dirty="0"/>
              <a:t>Complete section 1-5A of the A.R. form and forward same to Area Officer within seventy two (72) hours Apply to Area  for an Admin. Review to be convened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612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3600" b="1" dirty="0" smtClean="0">
                <a:solidFill>
                  <a:schemeClr val="tx1"/>
                </a:solidFill>
                <a:latin typeface="Baskerville Old Face" pitchFamily="18" charset="0"/>
              </a:rPr>
              <a:t>        Administrative Review Process</a:t>
            </a:r>
            <a:endParaRPr lang="en-029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The Commanding Officer will Inform the Area Officer immediately of the 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incident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Inform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Indecom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– Independent Commission of Investigation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Inform IPROB - Inspectorate and Professional Standard Oversight </a:t>
            </a:r>
            <a:r>
              <a:rPr lang="en-US" altLang="en-US" sz="3200" dirty="0" err="1" smtClean="0">
                <a:latin typeface="Times New Roman" pitchFamily="18" charset="0"/>
                <a:cs typeface="Times New Roman" pitchFamily="18" charset="0"/>
              </a:rPr>
              <a:t>Bereau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(IOC)</a:t>
            </a:r>
            <a:endParaRPr lang="en-US" alt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altLang="en-US" sz="32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Commanding Officer :</a:t>
            </a:r>
          </a:p>
          <a:p>
            <a:r>
              <a:rPr lang="en-US" dirty="0" smtClean="0"/>
              <a:t>Cause </a:t>
            </a:r>
            <a:r>
              <a:rPr lang="en-US" dirty="0"/>
              <a:t>report to be forwarded to reach the commissioner of police within 24 hours</a:t>
            </a:r>
          </a:p>
          <a:p>
            <a:r>
              <a:rPr lang="en-US" dirty="0"/>
              <a:t>Complete section 1-5A of the A.R. form and forward same to Area Officer within seventy two (72) hours </a:t>
            </a:r>
            <a:r>
              <a:rPr lang="en-US" dirty="0" smtClean="0"/>
              <a:t>Along with Application </a:t>
            </a:r>
            <a:r>
              <a:rPr lang="en-US" dirty="0"/>
              <a:t>to </a:t>
            </a:r>
            <a:r>
              <a:rPr lang="en-US" dirty="0" smtClean="0"/>
              <a:t>Area Officer  </a:t>
            </a:r>
            <a:r>
              <a:rPr lang="en-US" dirty="0"/>
              <a:t>for an </a:t>
            </a:r>
            <a:r>
              <a:rPr lang="en-US" dirty="0" smtClean="0"/>
              <a:t>Administrative  </a:t>
            </a:r>
            <a:r>
              <a:rPr lang="en-US" dirty="0"/>
              <a:t>Review to be </a:t>
            </a:r>
            <a:r>
              <a:rPr lang="en-US" dirty="0" smtClean="0"/>
              <a:t>convened.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8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    </a:t>
            </a:r>
            <a:r>
              <a:rPr lang="en-029" sz="4400" dirty="0" smtClean="0">
                <a:latin typeface="Times New Roman" pitchFamily="18" charset="0"/>
                <a:cs typeface="Times New Roman" pitchFamily="18" charset="0"/>
              </a:rPr>
              <a:t>Aim of the Presentation</a:t>
            </a:r>
            <a:endParaRPr lang="en-029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sz="3600" dirty="0" smtClean="0">
                <a:latin typeface="Times New Roman" pitchFamily="18" charset="0"/>
                <a:cs typeface="Times New Roman" pitchFamily="18" charset="0"/>
              </a:rPr>
              <a:t>Explain what is an Administrative Review</a:t>
            </a:r>
          </a:p>
          <a:p>
            <a:r>
              <a:rPr lang="en-029" sz="3600" dirty="0" smtClean="0">
                <a:latin typeface="Times New Roman" pitchFamily="18" charset="0"/>
                <a:cs typeface="Times New Roman" pitchFamily="18" charset="0"/>
              </a:rPr>
              <a:t> Explain the purpose of an Administrative Review</a:t>
            </a:r>
          </a:p>
          <a:p>
            <a:r>
              <a:rPr lang="en-029" sz="3600" dirty="0" smtClean="0">
                <a:latin typeface="Times New Roman" pitchFamily="18" charset="0"/>
                <a:cs typeface="Times New Roman" pitchFamily="18" charset="0"/>
              </a:rPr>
              <a:t>Explain the Administrative Review process</a:t>
            </a:r>
          </a:p>
          <a:p>
            <a:pPr>
              <a:buNone/>
            </a:pPr>
            <a:endParaRPr lang="en-029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029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sz="4000" dirty="0" smtClean="0"/>
              <a:t>Administrative </a:t>
            </a:r>
            <a:r>
              <a:rPr lang="en-US" sz="4000" dirty="0"/>
              <a:t>Review </a:t>
            </a:r>
            <a:r>
              <a:rPr lang="en-US" sz="4000" dirty="0" smtClean="0"/>
              <a:t>Panel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The officer in charge of the Area </a:t>
            </a:r>
            <a:r>
              <a:rPr lang="en-US" sz="2800" dirty="0" smtClean="0"/>
              <a:t>where </a:t>
            </a:r>
            <a:r>
              <a:rPr lang="en-US" sz="2800" dirty="0"/>
              <a:t>the incident occurs shall ensure that a </a:t>
            </a:r>
            <a:r>
              <a:rPr lang="en-US" sz="2800" dirty="0" smtClean="0"/>
              <a:t>panel is </a:t>
            </a:r>
            <a:r>
              <a:rPr lang="en-US" sz="2800" dirty="0"/>
              <a:t>appointed to conduct the Administrative Review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/>
              <a:t>A Chairman </a:t>
            </a:r>
            <a:r>
              <a:rPr lang="en-US" sz="2800" dirty="0" smtClean="0"/>
              <a:t>is designated </a:t>
            </a:r>
            <a:r>
              <a:rPr lang="en-US" sz="2800" dirty="0"/>
              <a:t>by the Area Officer</a:t>
            </a:r>
          </a:p>
          <a:p>
            <a:pPr marL="0" indent="0">
              <a:buNone/>
            </a:pPr>
            <a:r>
              <a:rPr lang="en-US" sz="2800" dirty="0" smtClean="0"/>
              <a:t> (</a:t>
            </a:r>
            <a:r>
              <a:rPr lang="en-US" sz="2800" dirty="0"/>
              <a:t>An Officer from the rank of ASP –SP) independent </a:t>
            </a:r>
            <a:r>
              <a:rPr lang="en-US" sz="2800" dirty="0" smtClean="0"/>
              <a:t>of </a:t>
            </a:r>
            <a:r>
              <a:rPr lang="en-US" sz="2800" dirty="0"/>
              <a:t>the division in which the incident took </a:t>
            </a:r>
            <a:r>
              <a:rPr lang="en-US" sz="2800" dirty="0" smtClean="0"/>
              <a:t>place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An Observer : Officer from the Division that the Incident occurred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4541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        Administrative </a:t>
            </a:r>
            <a:r>
              <a:rPr lang="en-US" sz="4000" dirty="0"/>
              <a:t>Review </a:t>
            </a:r>
            <a:r>
              <a:rPr lang="en-US" sz="4000" dirty="0" smtClean="0"/>
              <a:t>Panel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Representative/s </a:t>
            </a:r>
            <a:r>
              <a:rPr lang="en-US" sz="2800" dirty="0"/>
              <a:t>from Internal Investigation </a:t>
            </a:r>
            <a:r>
              <a:rPr lang="en-US" sz="2800" dirty="0" smtClean="0"/>
              <a:t>Unit (IIU)  originally BSI</a:t>
            </a:r>
            <a:endParaRPr lang="en-US" sz="2800" dirty="0" smtClean="0"/>
          </a:p>
          <a:p>
            <a:r>
              <a:rPr lang="en-US" sz="2800" dirty="0" smtClean="0"/>
              <a:t>Representative/s  from Department of Weapon and Tactical Training (where necessary) (DWTT)</a:t>
            </a:r>
          </a:p>
          <a:p>
            <a:r>
              <a:rPr lang="en-US" sz="2800" dirty="0" smtClean="0"/>
              <a:t>The Member or members involved in the incident</a:t>
            </a:r>
          </a:p>
          <a:p>
            <a:endParaRPr lang="en-US" sz="2800" dirty="0"/>
          </a:p>
          <a:p>
            <a:r>
              <a:rPr lang="en-US" sz="2800" dirty="0" smtClean="0"/>
              <a:t>(Where the member /members involved in the incident are from another division/section or branch the members must be accompanied by an officer.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3522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Admin. Review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outcome of the Administrative Review should:</a:t>
            </a:r>
          </a:p>
          <a:p>
            <a:r>
              <a:rPr lang="en-US" sz="2800" dirty="0"/>
              <a:t>a. Determine if the shooting seemed justified or not.</a:t>
            </a:r>
          </a:p>
          <a:p>
            <a:r>
              <a:rPr lang="en-US" sz="2800" dirty="0"/>
              <a:t>b. Determine if there were policy violations and/or training inadequacies</a:t>
            </a:r>
          </a:p>
          <a:p>
            <a:r>
              <a:rPr lang="en-US" sz="2800" dirty="0"/>
              <a:t>c. Inform the appropriate authority, providing recommendation for remedial </a:t>
            </a:r>
            <a:r>
              <a:rPr lang="en-US" sz="2800" dirty="0" smtClean="0"/>
              <a:t>and/or disciplinary </a:t>
            </a:r>
            <a:r>
              <a:rPr lang="en-US" sz="2800" dirty="0"/>
              <a:t>action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8758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Admin. </a:t>
            </a:r>
            <a:r>
              <a:rPr lang="en-US" dirty="0" smtClean="0"/>
              <a:t>Review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d. </a:t>
            </a:r>
            <a:r>
              <a:rPr lang="en-US" sz="2800" dirty="0"/>
              <a:t>Determine if the physical and emotional state of the member(s) involved is such </a:t>
            </a:r>
            <a:r>
              <a:rPr lang="en-US" sz="2800" dirty="0" smtClean="0"/>
              <a:t>that he/she/they </a:t>
            </a:r>
            <a:r>
              <a:rPr lang="en-US" sz="2800" dirty="0"/>
              <a:t>is/are capable of resuming normal police </a:t>
            </a:r>
            <a:r>
              <a:rPr lang="en-US" sz="2800" dirty="0" smtClean="0"/>
              <a:t>duties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e. Provide documentation for an annual review and assessment by the </a:t>
            </a:r>
            <a:r>
              <a:rPr lang="en-US" sz="2800" dirty="0" smtClean="0"/>
              <a:t>Commissioner  of </a:t>
            </a:r>
            <a:r>
              <a:rPr lang="en-US" sz="2800" dirty="0"/>
              <a:t>Police.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195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3600" b="1" dirty="0" smtClean="0">
                <a:solidFill>
                  <a:schemeClr val="tx1"/>
                </a:solidFill>
                <a:latin typeface="Baskerville Old Face" pitchFamily="18" charset="0"/>
              </a:rPr>
              <a:t>Review Considerations – Members Involve</a:t>
            </a:r>
            <a:endParaRPr lang="en-029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Was/were the member(s) properly issued with the firearm(s)? </a:t>
            </a:r>
            <a:endParaRPr lang="en-US" alt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Was/were the member(s) appropriately armed for the duty? </a:t>
            </a:r>
            <a:endParaRPr lang="en-029" altLang="en-US" sz="1400" dirty="0" smtClean="0"/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Circumstances under which member(s) fired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en-US" dirty="0" smtClean="0"/>
              <a:t>Was Less Lethal option(s) available/used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en-US" dirty="0" smtClean="0"/>
              <a:t>Was the Response Team briefed?            </a:t>
            </a:r>
            <a:endParaRPr lang="en-029" altLang="en-US" dirty="0" smtClean="0"/>
          </a:p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en-US" altLang="en-US" dirty="0" smtClean="0"/>
              <a:t> Were there defined roles? </a:t>
            </a:r>
            <a:endParaRPr lang="en-029" altLang="en-US" dirty="0" smtClean="0"/>
          </a:p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029" alt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Review Considerations</a:t>
            </a:r>
            <a:b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Members Involve</a:t>
            </a:r>
            <a:endParaRPr lang="en-029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 warning given before the member(s) fired?</a:t>
            </a:r>
          </a:p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Was/were the victim(s) at any time under the control of the police before he/she became a casualty?</a:t>
            </a:r>
          </a:p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/>
              <a:t>Was the Police activity consistent with the Police Use  of Force  Response Guidelines?           </a:t>
            </a:r>
            <a:endParaRPr lang="en-029" altLang="en-US" dirty="0" smtClean="0"/>
          </a:p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endParaRPr lang="en-029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200000"/>
              </a:lnSpc>
              <a:buFont typeface="Wingdings" pitchFamily="2" charset="2"/>
              <a:buChar char="§"/>
              <a:defRPr/>
            </a:pPr>
            <a:endParaRPr lang="en-029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Review Considerations  – Critical </a:t>
            </a:r>
            <a:br>
              <a:rPr lang="en-US" alt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Incident Stress Debriefing (CISD)</a:t>
            </a:r>
            <a:endParaRPr lang="en-029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Date of CISD </a:t>
            </a:r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 Name of person(s) who conduct(s) CISD</a:t>
            </a:r>
            <a:endParaRPr lang="en-029" altLang="en-US" dirty="0" smtClean="0"/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 Findings regarding state of member(s):    </a:t>
            </a:r>
            <a:endParaRPr lang="en-029" altLang="en-US" dirty="0" smtClean="0"/>
          </a:p>
          <a:p>
            <a:pPr lvl="1">
              <a:buFont typeface="Arial" charset="0"/>
              <a:buChar char="•"/>
            </a:pPr>
            <a:r>
              <a:rPr lang="en-US" altLang="en-US" dirty="0" smtClean="0"/>
              <a:t>Physical</a:t>
            </a:r>
            <a:endParaRPr lang="en-029" altLang="en-US" dirty="0" smtClean="0"/>
          </a:p>
          <a:p>
            <a:pPr lvl="1">
              <a:buFont typeface="Arial" charset="0"/>
              <a:buChar char="•"/>
            </a:pPr>
            <a:r>
              <a:rPr lang="en-US" altLang="en-US" dirty="0" smtClean="0"/>
              <a:t>Emotional</a:t>
            </a:r>
            <a:endParaRPr lang="en-029" altLang="en-US" dirty="0" smtClean="0"/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 Other  Observations </a:t>
            </a:r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 Recommendations</a:t>
            </a:r>
            <a:endParaRPr lang="en-029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029" dirty="0" smtClean="0"/>
              <a:t>       </a:t>
            </a:r>
            <a:r>
              <a:rPr lang="en-US" altLang="en-US" sz="4000" b="1" dirty="0" smtClean="0">
                <a:solidFill>
                  <a:schemeClr val="tx1"/>
                </a:solidFill>
                <a:latin typeface="Baskerville Old Face" pitchFamily="18" charset="0"/>
              </a:rPr>
              <a:t/>
            </a:r>
            <a:br>
              <a:rPr lang="en-US" altLang="en-US" sz="4000" b="1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n-US" altLang="en-US" sz="4000" b="1" dirty="0" smtClean="0">
                <a:solidFill>
                  <a:schemeClr val="tx1"/>
                </a:solidFill>
                <a:latin typeface="Baskerville Old Face" pitchFamily="18" charset="0"/>
              </a:rPr>
              <a:t>     Preparation Administrative Review </a:t>
            </a:r>
            <a:endParaRPr lang="en-029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Observer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within the Division where the incident  occur will: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Warn all the Personnel involved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incident of the date of the Administrative Review.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Remind the personnel involved to: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Present their Firearm Booklet for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inspection to the Administrative Review Panel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029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b="1" dirty="0" smtClean="0">
                <a:solidFill>
                  <a:schemeClr val="tx1"/>
                </a:solidFill>
                <a:latin typeface="Baskerville Old Face" pitchFamily="18" charset="0"/>
              </a:rPr>
              <a:t>            Preparation for Holding an </a:t>
            </a:r>
            <a:br>
              <a:rPr lang="en-US" altLang="en-US" sz="3600" b="1" dirty="0" smtClean="0">
                <a:solidFill>
                  <a:schemeClr val="tx1"/>
                </a:solidFill>
                <a:latin typeface="Baskerville Old Face" pitchFamily="18" charset="0"/>
              </a:rPr>
            </a:br>
            <a:r>
              <a:rPr lang="en-US" altLang="en-US" sz="3600" b="1" dirty="0" smtClean="0">
                <a:solidFill>
                  <a:schemeClr val="tx1"/>
                </a:solidFill>
                <a:latin typeface="Baskerville Old Face" pitchFamily="18" charset="0"/>
              </a:rPr>
              <a:t>              Administrative Review</a:t>
            </a:r>
            <a:endParaRPr lang="en-029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Arial" pitchFamily="34" charset="0"/>
              <a:buChar char="•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Report the incident to the Chaplain immediately after the incident for counseling support to be given to the personnel involved.</a:t>
            </a:r>
          </a:p>
          <a:p>
            <a:pPr marL="514350" indent="-514350">
              <a:buFont typeface="Wingdings 2" pitchFamily="18" charset="2"/>
              <a:buNone/>
              <a:defRPr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Char char="•"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Ensure that uniform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personnel be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advised to be dressed in uniform and  Detectives appropriately in plain clothes.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that Members </a:t>
            </a:r>
            <a:r>
              <a:rPr lang="en-US" dirty="0"/>
              <a:t>who are required to participate in Administrative Reviews </a:t>
            </a:r>
            <a:r>
              <a:rPr lang="en-US" dirty="0" smtClean="0"/>
              <a:t>are not allowed </a:t>
            </a:r>
            <a:r>
              <a:rPr lang="en-US" dirty="0"/>
              <a:t>to proceed on leave before the Administrative Review is convened. </a:t>
            </a:r>
            <a:endParaRPr lang="en-US" dirty="0" smtClean="0"/>
          </a:p>
          <a:p>
            <a:r>
              <a:rPr lang="en-US" dirty="0" smtClean="0"/>
              <a:t>Exceptions</a:t>
            </a:r>
            <a:endParaRPr lang="en-US" dirty="0"/>
          </a:p>
          <a:p>
            <a:r>
              <a:rPr lang="en-US" dirty="0"/>
              <a:t>must only be considered in cases of emergency. Where this is done a guarantee must </a:t>
            </a:r>
            <a:r>
              <a:rPr lang="en-US" dirty="0" err="1" smtClean="0"/>
              <a:t>bebgiven</a:t>
            </a:r>
            <a:r>
              <a:rPr lang="en-US" dirty="0" smtClean="0"/>
              <a:t> </a:t>
            </a:r>
            <a:r>
              <a:rPr lang="en-US" dirty="0"/>
              <a:t>that such member will attend on the appointed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66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029" sz="4000" dirty="0" smtClean="0">
                <a:latin typeface="Times New Roman" pitchFamily="18" charset="0"/>
                <a:cs typeface="Times New Roman" pitchFamily="18" charset="0"/>
              </a:rPr>
              <a:t>                    Definition of</a:t>
            </a:r>
            <a:br>
              <a:rPr lang="en-029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029" sz="4000" dirty="0" smtClean="0">
                <a:latin typeface="Times New Roman" pitchFamily="18" charset="0"/>
                <a:cs typeface="Times New Roman" pitchFamily="18" charset="0"/>
              </a:rPr>
              <a:t>           Administrative Review (AR)</a:t>
            </a:r>
            <a:endParaRPr lang="en-029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Administrative Review is an internal investigation conducted into any incident where a member of the Jamaica Constabulary Force or its auxiliaries discharges a firearm whether it causes injury or not.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Administrative Review</a:t>
            </a:r>
            <a:endParaRPr lang="en-029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altLang="en-US" sz="3000" b="1" dirty="0" smtClean="0">
                <a:latin typeface="Times New Roman" pitchFamily="18" charset="0"/>
                <a:cs typeface="Times New Roman" pitchFamily="18" charset="0"/>
              </a:rPr>
              <a:t>The Chairman will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3000" dirty="0" smtClean="0">
                <a:latin typeface="Times New Roman" pitchFamily="18" charset="0"/>
                <a:cs typeface="Times New Roman" pitchFamily="18" charset="0"/>
              </a:rPr>
              <a:t>Point out breaches if any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3000" dirty="0" smtClean="0">
                <a:latin typeface="Times New Roman" pitchFamily="18" charset="0"/>
                <a:cs typeface="Times New Roman" pitchFamily="18" charset="0"/>
              </a:rPr>
              <a:t>Commendation where necessary</a:t>
            </a:r>
          </a:p>
          <a:p>
            <a:pPr>
              <a:buFont typeface="Wingdings" pitchFamily="2" charset="2"/>
              <a:buChar char="§"/>
            </a:pPr>
            <a:r>
              <a:rPr lang="en-US" altLang="en-US" sz="3000" dirty="0" smtClean="0">
                <a:latin typeface="Times New Roman" pitchFamily="18" charset="0"/>
                <a:cs typeface="Times New Roman" pitchFamily="18" charset="0"/>
              </a:rPr>
              <a:t>Inform the members that based on the A.R. policy the actual shooter must remain off front lines duty for a minimum of two (2) weeks and all persons must await approval from  D.C.P Territorial Portfolio before returning to frontline duties</a:t>
            </a:r>
          </a:p>
          <a:p>
            <a:endParaRPr lang="en-029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members of the Force who are actual shooters in injury or fatal shooting incidents must not be placed on front line duty for a minimum of two weeks. 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All decisions in relation to the return or not of members to </a:t>
            </a:r>
            <a:r>
              <a:rPr lang="en-US" dirty="0"/>
              <a:t>frontline duty must be authorized by the Deputy Commissioner of Police, </a:t>
            </a:r>
            <a:r>
              <a:rPr lang="en-US" dirty="0" smtClean="0"/>
              <a:t>Strategic Operations </a:t>
            </a:r>
            <a:r>
              <a:rPr lang="en-US" dirty="0"/>
              <a:t>Portfolio. 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will apply whether or not the incident occurred on or off duty. </a:t>
            </a:r>
          </a:p>
        </p:txBody>
      </p:sp>
    </p:spTree>
    <p:extLst>
      <p:ext uri="{BB962C8B-B14F-4D97-AF65-F5344CB8AC3E}">
        <p14:creationId xmlns:p14="http://schemas.microsoft.com/office/powerpoint/2010/main" val="15649141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Administrative Review</a:t>
            </a:r>
            <a:endParaRPr lang="en-029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On conclusion of the review the Chairman shall submit a written report embodying:</a:t>
            </a:r>
          </a:p>
          <a:p>
            <a:pPr>
              <a:buNone/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All the facts, through the Area Officer to reach the Deputy Commissioner of Police,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Strategic Operation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Portfolio, within twenty four (24) hours after the completion of the review. </a:t>
            </a:r>
          </a:p>
          <a:p>
            <a:pPr>
              <a:buNone/>
            </a:pPr>
            <a:endParaRPr lang="en-US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The Chairman’s report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must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highlight where there are variances in the decision(s) of members of the panel</a:t>
            </a:r>
            <a:r>
              <a:rPr lang="en-US" altLang="en-US" dirty="0" smtClean="0"/>
              <a:t> </a:t>
            </a:r>
          </a:p>
          <a:p>
            <a:endParaRPr lang="en-029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6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Administrative </a:t>
            </a:r>
            <a:r>
              <a:rPr lang="en-US" alt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Review</a:t>
            </a:r>
            <a:endParaRPr lang="en-029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altLang="en-US" dirty="0" smtClean="0"/>
              <a:t> Chairman’s Report must include: </a:t>
            </a:r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Findings</a:t>
            </a:r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Recommendations </a:t>
            </a:r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Form to be signed and dated by each member of the </a:t>
            </a:r>
            <a:r>
              <a:rPr lang="en-US" altLang="en-US" dirty="0" smtClean="0"/>
              <a:t>panel</a:t>
            </a:r>
          </a:p>
          <a:p>
            <a:pPr>
              <a:buFont typeface="Wingdings" pitchFamily="2" charset="2"/>
              <a:buChar char="§"/>
            </a:pPr>
            <a:r>
              <a:rPr lang="en-US" altLang="en-US" dirty="0" smtClean="0"/>
              <a:t>Chairman’s report to be completed and forwarded through Area to reach The DCP Strategic Operations within 24 hours of the Review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r>
              <a:rPr lang="en-US" sz="4000" dirty="0" smtClean="0"/>
              <a:t>Administrative Review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Administrative Review process must be completed within five (5) days after the incident</a:t>
            </a:r>
          </a:p>
          <a:p>
            <a:r>
              <a:rPr lang="en-US" dirty="0" smtClean="0"/>
              <a:t>Recommended that members be briefed on the Administrative Review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4789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Force Orders No.3168 Sub No. 1 dated 21st February 2008, </a:t>
            </a:r>
            <a:r>
              <a:rPr lang="en-US" dirty="0" smtClean="0"/>
              <a:t>deals </a:t>
            </a:r>
            <a:r>
              <a:rPr lang="en-US" dirty="0"/>
              <a:t>with Sections 156 – 161 (Administrative Review)  of the Human Rights and Police Use of Force and Firearms Policy  was amended to take effect on March 11, 2013. </a:t>
            </a:r>
            <a:r>
              <a:rPr lang="en-US" dirty="0" smtClean="0"/>
              <a:t> Force </a:t>
            </a:r>
            <a:r>
              <a:rPr lang="en-US" dirty="0"/>
              <a:t>Orders numbers # 3432 dated March 14, 2013 </a:t>
            </a:r>
          </a:p>
          <a:p>
            <a:r>
              <a:rPr lang="en-US" dirty="0" smtClean="0"/>
              <a:t>F O  # 3513 dated Oct. 2, 2014</a:t>
            </a:r>
          </a:p>
          <a:p>
            <a:r>
              <a:rPr lang="en-US" dirty="0" smtClean="0"/>
              <a:t>FO #3514    dated Oct. 9 2014</a:t>
            </a:r>
          </a:p>
          <a:p>
            <a:r>
              <a:rPr lang="en-US" dirty="0" smtClean="0"/>
              <a:t>F O # 3519 Dated November 13,  </a:t>
            </a:r>
            <a:r>
              <a:rPr lang="en-US" dirty="0"/>
              <a:t>2014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07165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029" sz="6000" dirty="0" smtClean="0">
                <a:latin typeface="Times New Roman" pitchFamily="18" charset="0"/>
                <a:cs typeface="Times New Roman" pitchFamily="18" charset="0"/>
              </a:rPr>
              <a:t>END</a:t>
            </a:r>
          </a:p>
          <a:p>
            <a:pPr algn="ctr">
              <a:buNone/>
            </a:pPr>
            <a:r>
              <a:rPr lang="en-029" sz="6000" dirty="0" smtClean="0">
                <a:latin typeface="Times New Roman" pitchFamily="18" charset="0"/>
                <a:cs typeface="Times New Roman" pitchFamily="18" charset="0"/>
              </a:rPr>
              <a:t>THANK YOU</a:t>
            </a:r>
          </a:p>
          <a:p>
            <a:pPr algn="ctr">
              <a:buNone/>
            </a:pPr>
            <a:r>
              <a:rPr lang="en-029" sz="8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029" sz="8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dirty="0" smtClean="0">
                <a:latin typeface="Times New Roman" pitchFamily="18" charset="0"/>
                <a:cs typeface="Times New Roman" pitchFamily="18" charset="0"/>
              </a:rPr>
              <a:t> Background 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sz="3200" dirty="0" smtClean="0">
                <a:latin typeface="Times New Roman" pitchFamily="18" charset="0"/>
                <a:cs typeface="Times New Roman" pitchFamily="18" charset="0"/>
              </a:rPr>
              <a:t>Publication of Jamaica Constabulary Force Human Rights and Police Use of Force and Firearms  Policy replaced all previous instructions in relation to use of force and firearms in 2008</a:t>
            </a:r>
          </a:p>
          <a:p>
            <a:r>
              <a:rPr lang="en-029" sz="3200" dirty="0" smtClean="0">
                <a:latin typeface="Times New Roman" pitchFamily="18" charset="0"/>
                <a:cs typeface="Times New Roman" pitchFamily="18" charset="0"/>
              </a:rPr>
              <a:t> It incorporated fundamental rights and obligations found in the;</a:t>
            </a:r>
          </a:p>
          <a:p>
            <a:r>
              <a:rPr lang="en-029" sz="3200" dirty="0" smtClean="0">
                <a:latin typeface="Times New Roman" pitchFamily="18" charset="0"/>
                <a:cs typeface="Times New Roman" pitchFamily="18" charset="0"/>
              </a:rPr>
              <a:t> The Jamaica Constitution </a:t>
            </a:r>
          </a:p>
          <a:p>
            <a:endParaRPr lang="en-029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029" dirty="0" smtClean="0"/>
          </a:p>
          <a:p>
            <a:endParaRPr lang="en-029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dirty="0" smtClean="0">
                <a:latin typeface="Times New Roman" pitchFamily="18" charset="0"/>
                <a:cs typeface="Times New Roman" pitchFamily="18" charset="0"/>
              </a:rPr>
              <a:t> Background cont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sz="3200" dirty="0" smtClean="0">
                <a:latin typeface="Times New Roman" pitchFamily="18" charset="0"/>
                <a:cs typeface="Times New Roman" pitchFamily="18" charset="0"/>
              </a:rPr>
              <a:t>UN Basic principles on the use of force and firearms by Law enforcement officials </a:t>
            </a:r>
          </a:p>
          <a:p>
            <a:r>
              <a:rPr lang="en-029" sz="3200" dirty="0" smtClean="0">
                <a:latin typeface="Times New Roman" pitchFamily="18" charset="0"/>
                <a:cs typeface="Times New Roman" pitchFamily="18" charset="0"/>
              </a:rPr>
              <a:t>United Nation Code of Conduct for Law Enforcement officials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Section 156 161 of This policy was amended in relation to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Administrative Review and Investigation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which took effect on March 11, 2013</a:t>
            </a:r>
            <a:endParaRPr lang="en-029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0" dirty="0" smtClean="0"/>
              <a:t>The administrative Review Policy </a:t>
            </a:r>
            <a:r>
              <a:rPr lang="en-US" sz="3200" dirty="0"/>
              <a:t>require that an </a:t>
            </a:r>
            <a:r>
              <a:rPr lang="en-US" sz="3200" dirty="0" smtClean="0"/>
              <a:t>Administrative Review </a:t>
            </a:r>
            <a:r>
              <a:rPr lang="en-US" sz="3200" dirty="0"/>
              <a:t>is conducted in every instance where deadly force is used by a member of the JCF and auxiliaries, whether or not death or injury results.</a:t>
            </a:r>
          </a:p>
        </p:txBody>
      </p:sp>
    </p:spTree>
    <p:extLst>
      <p:ext uri="{BB962C8B-B14F-4D97-AF65-F5344CB8AC3E}">
        <p14:creationId xmlns:p14="http://schemas.microsoft.com/office/powerpoint/2010/main" val="264836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>
                <a:latin typeface="Times New Roman" pitchFamily="18" charset="0"/>
                <a:cs typeface="Times New Roman" pitchFamily="18" charset="0"/>
              </a:rPr>
              <a:t>       Purpose of Admin. Review</a:t>
            </a:r>
            <a:endParaRPr lang="en-029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029" sz="3200" dirty="0" smtClean="0">
                <a:latin typeface="Times New Roman" pitchFamily="18" charset="0"/>
                <a:cs typeface="Times New Roman" pitchFamily="18" charset="0"/>
              </a:rPr>
              <a:t>To determine if specific guidelines regarding the issue, and use of  firearms  by members of the Jamaica Constabulary Force and its auxiliaries</a:t>
            </a:r>
            <a:r>
              <a:rPr lang="en-029" sz="3200" dirty="0"/>
              <a:t> </a:t>
            </a:r>
            <a:r>
              <a:rPr lang="en-029" sz="3200" dirty="0" smtClean="0"/>
              <a:t>were complied with during the discharge of a </a:t>
            </a:r>
            <a:r>
              <a:rPr lang="en-029" sz="3200" dirty="0" smtClean="0"/>
              <a:t>firearm</a:t>
            </a:r>
          </a:p>
          <a:p>
            <a:r>
              <a:rPr lang="en-029" sz="3200" dirty="0" smtClean="0"/>
              <a:t>(Whether on or off duty, with personal or service firearm)</a:t>
            </a:r>
            <a:endParaRPr lang="en-029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Purpose </a:t>
            </a:r>
            <a:r>
              <a:rPr lang="en-US" dirty="0"/>
              <a:t>of Admin.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500" dirty="0"/>
              <a:t>The Administrative Review shall determine whether:</a:t>
            </a:r>
          </a:p>
          <a:p>
            <a:r>
              <a:rPr lang="en-US" sz="3500" dirty="0"/>
              <a:t>a. Force Policies, Regulations and Standard Operational Procedures are clear and</a:t>
            </a:r>
          </a:p>
          <a:p>
            <a:pPr marL="0" indent="0">
              <a:buNone/>
            </a:pPr>
            <a:r>
              <a:rPr lang="en-US" sz="3500" dirty="0" smtClean="0"/>
              <a:t>    effective </a:t>
            </a:r>
            <a:r>
              <a:rPr lang="en-US" sz="3500" dirty="0"/>
              <a:t>to cover the situation</a:t>
            </a:r>
          </a:p>
          <a:p>
            <a:r>
              <a:rPr lang="en-US" sz="3500" dirty="0"/>
              <a:t>b. Force Policies, Regulations and Standard Operational Procedures were adhered to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81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Purpose </a:t>
            </a:r>
            <a:r>
              <a:rPr lang="en-US" dirty="0"/>
              <a:t>of Admin.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 </a:t>
            </a:r>
            <a:r>
              <a:rPr lang="en-US" sz="3200" dirty="0" smtClean="0"/>
              <a:t>To determine whether:</a:t>
            </a:r>
            <a:endParaRPr lang="en-US" sz="3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 smtClean="0"/>
              <a:t>c.</a:t>
            </a:r>
            <a:r>
              <a:rPr lang="en-US" sz="3200" dirty="0" smtClean="0"/>
              <a:t> </a:t>
            </a:r>
            <a:r>
              <a:rPr lang="en-US" sz="3200" dirty="0"/>
              <a:t>Management, supervision and direction </a:t>
            </a:r>
            <a:r>
              <a:rPr lang="en-US" sz="3200" dirty="0" smtClean="0"/>
              <a:t>   had </a:t>
            </a:r>
            <a:r>
              <a:rPr lang="en-US" sz="3200" dirty="0"/>
              <a:t>been applied appropriately. 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d. Human </a:t>
            </a:r>
            <a:r>
              <a:rPr lang="en-US" sz="3200" dirty="0"/>
              <a:t>Rights and Police Use of Force training in relation to the specific </a:t>
            </a:r>
            <a:r>
              <a:rPr lang="en-US" sz="3200" dirty="0" smtClean="0"/>
              <a:t>incident is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current and adequate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55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1015</TotalTime>
  <Words>1703</Words>
  <Application>Microsoft Office PowerPoint</Application>
  <PresentationFormat>On-screen Show (4:3)</PresentationFormat>
  <Paragraphs>168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Flow</vt:lpstr>
      <vt:lpstr>Administrative Review</vt:lpstr>
      <vt:lpstr>    Aim of the Presentation</vt:lpstr>
      <vt:lpstr>                    Definition of            Administrative Review (AR)</vt:lpstr>
      <vt:lpstr> Background </vt:lpstr>
      <vt:lpstr> Background cont</vt:lpstr>
      <vt:lpstr>  Background</vt:lpstr>
      <vt:lpstr>       Purpose of Admin. Review</vt:lpstr>
      <vt:lpstr>      Purpose of Admin. Review</vt:lpstr>
      <vt:lpstr>     Purpose of Admin. Review</vt:lpstr>
      <vt:lpstr>    Purpose of Admin. Review</vt:lpstr>
      <vt:lpstr>         Administrative Review </vt:lpstr>
      <vt:lpstr>        Administrative Review</vt:lpstr>
      <vt:lpstr> Critical Incident Stress Debriefing</vt:lpstr>
      <vt:lpstr>Critical Incident Stress Debriefing  (CISD)</vt:lpstr>
      <vt:lpstr>Administrative Review Process</vt:lpstr>
      <vt:lpstr>Administrative Review Process</vt:lpstr>
      <vt:lpstr>PowerPoint Presentation</vt:lpstr>
      <vt:lpstr>        Administrative Review Process</vt:lpstr>
      <vt:lpstr>PowerPoint Presentation</vt:lpstr>
      <vt:lpstr>  Administrative Review Panel</vt:lpstr>
      <vt:lpstr>         Administrative Review Panel</vt:lpstr>
      <vt:lpstr>     Admin. Review Outcome</vt:lpstr>
      <vt:lpstr> Admin. Review Outcome</vt:lpstr>
      <vt:lpstr>Review Considerations – Members Involve</vt:lpstr>
      <vt:lpstr>         Review Considerations              Members Involve</vt:lpstr>
      <vt:lpstr>     Review Considerations  – Critical        Incident Stress Debriefing (CISD)</vt:lpstr>
      <vt:lpstr>             Preparation Administrative Review </vt:lpstr>
      <vt:lpstr>            Preparation for Holding an                Administrative Review</vt:lpstr>
      <vt:lpstr>PowerPoint Presentation</vt:lpstr>
      <vt:lpstr>   Administrative Review</vt:lpstr>
      <vt:lpstr>PowerPoint Presentation</vt:lpstr>
      <vt:lpstr>Administrative Review</vt:lpstr>
      <vt:lpstr>     Administrative Review</vt:lpstr>
      <vt:lpstr>  Administrative Review</vt:lpstr>
      <vt:lpstr>             Resources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Administrative Review</dc:title>
  <dc:creator>Admin</dc:creator>
  <cp:lastModifiedBy>HP</cp:lastModifiedBy>
  <cp:revision>82</cp:revision>
  <dcterms:created xsi:type="dcterms:W3CDTF">2016-08-10T03:58:04Z</dcterms:created>
  <dcterms:modified xsi:type="dcterms:W3CDTF">2019-10-18T07:11:54Z</dcterms:modified>
</cp:coreProperties>
</file>